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</p:sldIdLst>
  <p:sldSz cx="10287000" cy="6858000" type="35mm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73" autoAdjust="0"/>
  </p:normalViewPr>
  <p:slideViewPr>
    <p:cSldViewPr>
      <p:cViewPr varScale="1">
        <p:scale>
          <a:sx n="81" d="100"/>
          <a:sy n="81" d="100"/>
        </p:scale>
        <p:origin x="-408" y="-90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DD430-6B2B-4ED4-A66D-AD2DDE923CD9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B80B7-F571-46F5-B221-B1B18534406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the story of the first American—organized caving expedition to Papua New Guinea: the Mt.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Kaijende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expedition of 1982.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young...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 old...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women in their "lap-laps“...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 men in their "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-grass"....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got into the act.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Further along the road more excitement occurred when the open-backed trucks ferrying expedition members were endangered by spear-throwing tribesmen in the midst of a tribal war.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the drive completed, base camp still lay two day's trek. A site had been chosen at 9700' in one of the large alpine clearings which characterized the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 heavy supplies were brought in by chopper...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team began their trek through the jungle...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carrying heavy loads along slippery trails.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Mt.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Kaijende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rises 12,433’ above the jungles of the western highlands of Papua New Guinea.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Slogging through knee-deep mud...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crossing rivers on narrow logs...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brought the team to the large meadows at the base of Mt.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Kaijende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the help of ax-wielding natives trees were cut,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lashed together with vines...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covered with plastic tarps to provide shelter from the heavy rains.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completed camp had 3 sleeping huts, a storeroom, a kitchen, and even a shower. A small spring provided water.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Food, primarily fish, rice, and corned beef, was partitioned into weekly rations so as to last the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full two months.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Cooking in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basecamps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fieldcamps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was done on wood fires.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surrounding jungles brought in unusual insect visitors...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Extensive pinnacle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karst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piqued the interest of expedition organizers Neil Montgomery and Donna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Mrockowski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contained beautiful mushrooms...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fungi such as this coral mushroom.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search for caves was not discouraged by the daily rains.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Multi-day trips set out from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basecamp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several porters who carried canned food, chopped the trail, and cut firewood for cooking.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fieldcamps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were constructed with native help.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Early finds were disappointing: blind pits...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small but scenic shelters.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significant cave was located by following a sinking stream shown on an aerial photo.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Lack of a natural anchor forced the team to use a stick pushed into the mud for the 50' rappel at the entrance.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Though only 250 meters was surveyed, it proved sporting and wet...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country of Papua New Guinea occupies the eastern half of the island, just north of Australia.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Kaijende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area lies about 100 miles west of the town of Mt. Hagan.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the danger of flooding ever present.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Cavers on a reconnaissance trip to a distant clearing awoke to frost on a sinkhole plain.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crew was greeted by a native hunting party..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 looked on while they searched the pinnacle for caves.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small shelter in the pinnacle yielded this pictograph.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hunting party became bored and lit a fire to amuse themselves. It went out of control, forcing a hasty retreat.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distant corner of this clearing, a waterfall sank and was pushed 100' to a sump of liquid mud.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Nearby, a small maze in an eroded pinnacle yielded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legbone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a cassowary, a fierce, meter tall bird prized by natives.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opening behind the pinnacle cave unexpectedly lead to...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flight to Mt. Hagan provided expedition members their first glimpse of an area first seen by westerners less than 50 years ago.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beautiful river passage emerging from the other end of the mud sump seen earlier in the waterfall cave.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 700 meters were well decorated...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 the stream passage was totally unexpected, the cave was named "Surprise River".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Investigation of a nearby cliff...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lead to a 60’ drop into a chamber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illuminated by a spectacular sunbeam.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Several kilometers away a team followed a stream canyon through several short tunnels...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finally lead to the main cave.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Iba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Lu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Kundu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was devoid of formations but contained attractive heavily scalloped walking passage.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also provided a first caving experience for a barefoot native.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each week-long foray into the wilds, teams returned to the comparative luxury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basecamp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cleaning and repairing gear and replenishing supplies.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Mt. Hagan the journey continued another 8 hours along the "Highlands Highway": a rugged dirt and mud 4 wheel drive road.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 it lay beside a local hunting trail,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basecamp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received some interesting visitors.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colorful characters were interested in trading their handmade jewelry for anything from soap to old t-shirts.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Encarle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sports his bamboo smoking pipe, a "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schmook-mambu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would you trade for this tree kangaroo?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two months in the jungle the distinction between westerner and native became blurred.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 in the deep jungle, abandoned hunting shelters could be found and used by expedition teams.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Near one such, a search for water lead to the unexpected discovery of this impressive pit.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Still within sight of daylight, the Jailbreak passage lead to another large sinkhole entrance.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Believing they had discovered the best cave of the trip, the discovery team christened it "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Nambawan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Ananda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(the best cave).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Just inside the main entrance the cavers encountered a bat colony that was never seen again after the first trip.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route ‘passed through many small villages complete with thatch huts and natives selling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kau-kau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sweet potato.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Profuse decorations were found in the very first chamber.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cavers traversed a muddy slope above a pit while echo-locating birds flew overhead.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Glossy-backed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Swiftlets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make an audible clicking sound which allows them to navigate to their homes deep in the cave.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 passages took off in all directions.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Though no vertical gear was needed, slippery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freeclimbs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were common.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copious mud produced a variety of forms including these reminiscent of the pinnacle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karst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further the cavers pushed the more beautiful the cave became.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floor was so densely covered with cave pearls that portions of the formation room were never traversed.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Pearls upon pearls...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one point the formations threatened to choke off the passage.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of the highlights of the journey was encountering a local sing-sing, or tribal celebration.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delicacy of the formations demanded that the teams take special care to preserve their beauty.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the far reaches of the cave was the Winter Wonderland, where floor to ceiling were covered with white calcite and delicate nests of pearls.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ring of pearls was little more than an inch in diameter.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At the end of the Wonderland was a delicate, pure white crystal pool. The smallest caver removed her muddy boots and coveralls to explore to an end shortly beyond.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Jungle trekking was not without its hazards. Expedition member Jim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Pisarowicz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severely injured his leg by falling into a small pothole hidden by brush in a clearing...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requiring a helicopter rescue arranged by radio.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with all expeditions the largest discovery was made at the end. A distant field camp was established to explore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Leiwaro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Kundu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Caving at this high elevation was cold, wet, and sometimes grim.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cave was pushed down a series of short pitches...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requiring inventive rigging techniques.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focal point of the sing-sing was a line of swaying, drum-beating tribesmen sporting wigs of human hair adorned with bird-of-paradise feathers.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time running out the cave was pushed to -300 meters with no end in sight.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promise of more cave and the primitive wilderness invite a return to the Highlands of New Guinea.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team assembled for a group shot on the helipad..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thirty expedition members represented five different countries.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80B7-F571-46F5-B221-B1B18534406A}" type="slidenum">
              <a:rPr lang="en-US" smtClean="0"/>
              <a:t>94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94F3-947A-4A57-891C-7F887235D5C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636F5-1BF2-4FC7-960D-2ECF5496B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94F3-947A-4A57-891C-7F887235D5C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636F5-1BF2-4FC7-960D-2ECF5496B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90335" y="274639"/>
            <a:ext cx="260389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274639"/>
            <a:ext cx="764024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94F3-947A-4A57-891C-7F887235D5C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636F5-1BF2-4FC7-960D-2ECF5496B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94F3-947A-4A57-891C-7F887235D5C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636F5-1BF2-4FC7-960D-2ECF5496B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94F3-947A-4A57-891C-7F887235D5C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636F5-1BF2-4FC7-960D-2ECF5496B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94F3-947A-4A57-891C-7F887235D5C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636F5-1BF2-4FC7-960D-2ECF5496B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94F3-947A-4A57-891C-7F887235D5C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636F5-1BF2-4FC7-960D-2ECF5496B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94F3-947A-4A57-891C-7F887235D5C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636F5-1BF2-4FC7-960D-2ECF5496B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94F3-947A-4A57-891C-7F887235D5C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636F5-1BF2-4FC7-960D-2ECF5496B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94F3-947A-4A57-891C-7F887235D5C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636F5-1BF2-4FC7-960D-2ECF5496B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94F3-947A-4A57-891C-7F887235D5C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636F5-1BF2-4FC7-960D-2ECF5496B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00201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494F3-947A-4A57-891C-7F887235D5C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51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636F5-1BF2-4FC7-960D-2ECF5496B73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mailto:nss@caves.org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aves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A7EC9A1C-EF32-4A39-B58F-22806D079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50" y="290755"/>
            <a:ext cx="2956871" cy="154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4016FB-4371-4A9F-B9C6-9F16C7970B12}"/>
              </a:ext>
            </a:extLst>
          </p:cNvPr>
          <p:cNvSpPr txBox="1"/>
          <p:nvPr/>
        </p:nvSpPr>
        <p:spPr>
          <a:xfrm>
            <a:off x="4813035" y="573562"/>
            <a:ext cx="4637660" cy="1200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An NSS Audio-Visual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Library Presentation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CBAC32A-9FEA-4CE7-B80C-FAAFA2003FF1}"/>
              </a:ext>
            </a:extLst>
          </p:cNvPr>
          <p:cNvCxnSpPr/>
          <p:nvPr/>
        </p:nvCxnSpPr>
        <p:spPr>
          <a:xfrm flipV="1">
            <a:off x="342900" y="2110741"/>
            <a:ext cx="9429750" cy="161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ACB77B2-6511-44A8-A5FC-A61F8688B504}"/>
              </a:ext>
            </a:extLst>
          </p:cNvPr>
          <p:cNvSpPr txBox="1">
            <a:spLocks/>
          </p:cNvSpPr>
          <p:nvPr/>
        </p:nvSpPr>
        <p:spPr bwMode="auto">
          <a:xfrm>
            <a:off x="0" y="2577821"/>
            <a:ext cx="10287001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Papua New Guinea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/>
            </a:r>
            <a:b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</a:br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1982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E5069CC-D2DB-4CE4-8766-325B1FECADE8}"/>
              </a:ext>
            </a:extLst>
          </p:cNvPr>
          <p:cNvSpPr txBox="1"/>
          <p:nvPr/>
        </p:nvSpPr>
        <p:spPr>
          <a:xfrm>
            <a:off x="1" y="6469059"/>
            <a:ext cx="10287001" cy="40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25" dirty="0" smtClean="0"/>
              <a:t>S738             96 </a:t>
            </a:r>
            <a:r>
              <a:rPr lang="en-US" sz="2025" dirty="0"/>
              <a:t>Slides           </a:t>
            </a:r>
            <a:r>
              <a:rPr lang="en-US" sz="2025" dirty="0" smtClean="0"/>
              <a:t>2/07</a:t>
            </a:r>
            <a:r>
              <a:rPr lang="en-US" sz="2025" dirty="0" smtClean="0"/>
              <a:t>/2021</a:t>
            </a:r>
            <a:endParaRPr lang="en-US" sz="202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0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1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1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1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1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1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1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1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1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1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1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2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2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2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2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2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2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2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2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2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0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2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3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3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3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3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3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3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3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3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3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0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3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4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4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4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4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4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4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4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4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4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0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4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5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5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5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290763" y="0"/>
            <a:ext cx="5705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5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5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5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5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5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5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0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5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6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6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6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6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6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6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6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6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6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554288" y="0"/>
            <a:ext cx="5176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0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6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10800000">
            <a:off x="2822575" y="0"/>
            <a:ext cx="4640263" cy="68580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7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7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7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10800000"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7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7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7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7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7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7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0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7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8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8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8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8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8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8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8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8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8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0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8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9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9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9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9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8 Papua New Guinea PP- 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xmlns="" id="{AB88130C-54ED-4A26-BDEA-2B0F5B5B72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3162" y="5257800"/>
            <a:ext cx="2542947" cy="1325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5BFFBFC-4B70-4412-B727-418DCCFEF08F}"/>
              </a:ext>
            </a:extLst>
          </p:cNvPr>
          <p:cNvSpPr txBox="1"/>
          <p:nvPr/>
        </p:nvSpPr>
        <p:spPr>
          <a:xfrm>
            <a:off x="5218" y="171452"/>
            <a:ext cx="10281782" cy="57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50" dirty="0">
                <a:solidFill>
                  <a:srgbClr val="FFFF00"/>
                </a:solidFill>
              </a:rPr>
              <a:t>An NSS Audio-Visual Library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EBA6A0-DDD7-4F47-B8D0-7A5D729362A9}"/>
              </a:ext>
            </a:extLst>
          </p:cNvPr>
          <p:cNvSpPr txBox="1"/>
          <p:nvPr/>
        </p:nvSpPr>
        <p:spPr>
          <a:xfrm>
            <a:off x="5260636" y="5261979"/>
            <a:ext cx="2523520" cy="137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National Speleological Society</a:t>
            </a:r>
          </a:p>
          <a:p>
            <a:r>
              <a:rPr lang="en-US" sz="1350" dirty="0"/>
              <a:t>6001 Pulaski Pike</a:t>
            </a:r>
          </a:p>
          <a:p>
            <a:r>
              <a:rPr lang="en-US" sz="1350" dirty="0"/>
              <a:t>Huntsville, AL 35810-1122</a:t>
            </a:r>
          </a:p>
          <a:p>
            <a:r>
              <a:rPr lang="en-US" sz="1350" dirty="0"/>
              <a:t>256- 852-1300</a:t>
            </a:r>
          </a:p>
          <a:p>
            <a:r>
              <a:rPr lang="en-US" sz="1350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nss@caves.org</a:t>
            </a:r>
            <a:endParaRPr lang="en-US" sz="1350" dirty="0"/>
          </a:p>
          <a:p>
            <a:r>
              <a:rPr lang="en-US" sz="1350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https://caves.org</a:t>
            </a:r>
            <a:r>
              <a:rPr lang="en-US" sz="1575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575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A25D03-6401-4069-93FB-712133C10A91}"/>
              </a:ext>
            </a:extLst>
          </p:cNvPr>
          <p:cNvSpPr txBox="1"/>
          <p:nvPr/>
        </p:nvSpPr>
        <p:spPr>
          <a:xfrm>
            <a:off x="-9690" y="1248919"/>
            <a:ext cx="1029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Papua New Guinea</a:t>
            </a:r>
            <a:endParaRPr lang="en-US" sz="3600" dirty="0"/>
          </a:p>
          <a:p>
            <a:pPr algn="ctr"/>
            <a:r>
              <a:rPr lang="en-US" sz="3600" dirty="0" smtClean="0"/>
              <a:t>1982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E83C7E-9A5B-433C-9BC8-81C1AE7A78BE}"/>
              </a:ext>
            </a:extLst>
          </p:cNvPr>
          <p:cNvSpPr txBox="1"/>
          <p:nvPr/>
        </p:nvSpPr>
        <p:spPr>
          <a:xfrm>
            <a:off x="2571751" y="3304558"/>
            <a:ext cx="48753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Original slide program </a:t>
            </a:r>
            <a:r>
              <a:rPr lang="en-US" dirty="0" smtClean="0"/>
              <a:t>S734</a:t>
            </a:r>
            <a:endParaRPr lang="en-US" dirty="0"/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Slides digitized by David Caudle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program created by </a:t>
            </a:r>
            <a:r>
              <a:rPr lang="en-US" dirty="0" smtClean="0"/>
              <a:t>Jim </a:t>
            </a:r>
            <a:r>
              <a:rPr lang="en-US" dirty="0" err="1" smtClean="0"/>
              <a:t>McConkey</a:t>
            </a:r>
            <a:endParaRPr lang="en-US" dirty="0"/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 smtClean="0"/>
              <a:t>96</a:t>
            </a:r>
            <a:r>
              <a:rPr lang="en-US" dirty="0" smtClean="0"/>
              <a:t> </a:t>
            </a:r>
            <a:r>
              <a:rPr lang="en-US" dirty="0"/>
              <a:t>slides, with script in presenter notes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</a:t>
            </a:r>
            <a:r>
              <a:rPr lang="en-US" dirty="0" smtClean="0"/>
              <a:t>created 2/07/2021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DA6B873-DC4B-4D52-BC19-1DB09B8B3B41}"/>
              </a:ext>
            </a:extLst>
          </p:cNvPr>
          <p:cNvCxnSpPr/>
          <p:nvPr/>
        </p:nvCxnSpPr>
        <p:spPr>
          <a:xfrm>
            <a:off x="1371601" y="857250"/>
            <a:ext cx="7543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1536</Words>
  <Application>Microsoft Office PowerPoint</Application>
  <PresentationFormat>35mm Slides</PresentationFormat>
  <Paragraphs>205</Paragraphs>
  <Slides>96</Slides>
  <Notes>93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McCconkey</dc:creator>
  <cp:lastModifiedBy>Jim McCconkey</cp:lastModifiedBy>
  <cp:revision>3</cp:revision>
  <dcterms:created xsi:type="dcterms:W3CDTF">2021-02-07T19:09:18Z</dcterms:created>
  <dcterms:modified xsi:type="dcterms:W3CDTF">2021-02-07T19:43:33Z</dcterms:modified>
</cp:coreProperties>
</file>